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9"/>
  </p:notesMasterIdLst>
  <p:sldIdLst>
    <p:sldId id="258" r:id="rId2"/>
    <p:sldId id="259" r:id="rId3"/>
    <p:sldId id="260" r:id="rId4"/>
    <p:sldId id="271" r:id="rId5"/>
    <p:sldId id="262" r:id="rId6"/>
    <p:sldId id="268" r:id="rId7"/>
    <p:sldId id="263" r:id="rId8"/>
    <p:sldId id="264" r:id="rId9"/>
    <p:sldId id="270" r:id="rId10"/>
    <p:sldId id="265" r:id="rId11"/>
    <p:sldId id="266" r:id="rId12"/>
    <p:sldId id="269" r:id="rId13"/>
    <p:sldId id="274" r:id="rId14"/>
    <p:sldId id="275" r:id="rId15"/>
    <p:sldId id="267" r:id="rId16"/>
    <p:sldId id="272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 autoAdjust="0"/>
    <p:restoredTop sz="94630" autoAdjust="0"/>
  </p:normalViewPr>
  <p:slideViewPr>
    <p:cSldViewPr>
      <p:cViewPr varScale="1">
        <p:scale>
          <a:sx n="107" d="100"/>
          <a:sy n="107" d="100"/>
        </p:scale>
        <p:origin x="-78" y="-11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8C8699-B861-4F1D-B0DD-AF1A43A59E31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54A443-69EA-4DBD-83E1-EBF028546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98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0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54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69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8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422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60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9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989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4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37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50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85A66-8FA4-4107-BDB2-3A3144E12B19}" type="datetimeFigureOut">
              <a:rPr lang="en-US" smtClean="0"/>
              <a:t>4/7/2017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24D68-5631-428C-B201-10ABE76B3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8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839200" cy="41148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Simulations of Convective Flash Flood Events in Southern Switzerland</a:t>
            </a:r>
          </a:p>
          <a:p>
            <a:endParaRPr lang="en-US" sz="4000" dirty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Camden Plunkett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Curtis James, Embry-Riddle Aeronautical University-Prescott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Arizona Space Grant Symposium, Tempe, AZ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April 22, 2017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camde\Desktop\School\Embry-Riddle\Senior Research\URI_Poster_and_Presentation\ERAU Meteorology Logo\07_Meteorology_Dept_Logo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015789"/>
            <a:ext cx="25146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869680" cy="685701"/>
          </a:xfrm>
        </p:spPr>
        <p:txBody>
          <a:bodyPr>
            <a:normAutofit/>
          </a:bodyPr>
          <a:lstStyle/>
          <a:p>
            <a:r>
              <a:rPr lang="en-US" sz="3600" dirty="0" smtClean="0"/>
              <a:t>0.5-km MSL wind vectors &amp; speed</a:t>
            </a:r>
            <a:endParaRPr lang="en-US" sz="3600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938173" y="685800"/>
            <a:ext cx="7638720" cy="5219212"/>
            <a:chOff x="609599" y="730264"/>
            <a:chExt cx="8068754" cy="5373624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609599" y="730264"/>
              <a:ext cx="8068754" cy="5373624"/>
              <a:chOff x="-24991" y="655435"/>
              <a:chExt cx="9154755" cy="6262635"/>
            </a:xfrm>
          </p:grpSpPr>
          <p:pic>
            <p:nvPicPr>
              <p:cNvPr id="2" name="Content Placeholder 6" descr="C:\Users\camde\Desktop\School\Embry-Riddle\Senior Research\Data Analysis\ECMWF\alps_2.2km\C1-C9_minusC3andC9\975mb_wind_vectors.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4991" y="655435"/>
                <a:ext cx="9154755" cy="626263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2049662" y="3494366"/>
                <a:ext cx="5872426" cy="3134152"/>
                <a:chOff x="2049662" y="3494366"/>
                <a:chExt cx="5872426" cy="3134152"/>
              </a:xfrm>
            </p:grpSpPr>
            <p:sp>
              <p:nvSpPr>
                <p:cNvPr id="4" name="Freeform 3"/>
                <p:cNvSpPr/>
                <p:nvPr/>
              </p:nvSpPr>
              <p:spPr>
                <a:xfrm>
                  <a:off x="4421275" y="3768132"/>
                  <a:ext cx="616392" cy="2502039"/>
                </a:xfrm>
                <a:custGeom>
                  <a:avLst/>
                  <a:gdLst>
                    <a:gd name="connsiteX0" fmla="*/ 0 w 616392"/>
                    <a:gd name="connsiteY0" fmla="*/ 2502039 h 2502039"/>
                    <a:gd name="connsiteX1" fmla="*/ 582804 w 616392"/>
                    <a:gd name="connsiteY1" fmla="*/ 1567543 h 2502039"/>
                    <a:gd name="connsiteX2" fmla="*/ 532562 w 616392"/>
                    <a:gd name="connsiteY2" fmla="*/ 974690 h 2502039"/>
                    <a:gd name="connsiteX3" fmla="*/ 422030 w 616392"/>
                    <a:gd name="connsiteY3" fmla="*/ 391886 h 2502039"/>
                    <a:gd name="connsiteX4" fmla="*/ 422030 w 616392"/>
                    <a:gd name="connsiteY4" fmla="*/ 0 h 25020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16392" h="2502039">
                      <a:moveTo>
                        <a:pt x="0" y="2502039"/>
                      </a:moveTo>
                      <a:cubicBezTo>
                        <a:pt x="247022" y="2162070"/>
                        <a:pt x="494044" y="1822101"/>
                        <a:pt x="582804" y="1567543"/>
                      </a:cubicBezTo>
                      <a:cubicBezTo>
                        <a:pt x="671564" y="1312985"/>
                        <a:pt x="559358" y="1170633"/>
                        <a:pt x="532562" y="974690"/>
                      </a:cubicBezTo>
                      <a:cubicBezTo>
                        <a:pt x="505766" y="778747"/>
                        <a:pt x="440452" y="554334"/>
                        <a:pt x="422030" y="391886"/>
                      </a:cubicBezTo>
                      <a:cubicBezTo>
                        <a:pt x="403608" y="229438"/>
                        <a:pt x="412819" y="114719"/>
                        <a:pt x="422030" y="0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/>
                </a:p>
              </p:txBody>
            </p:sp>
            <p:sp>
              <p:nvSpPr>
                <p:cNvPr id="5" name="Freeform 4"/>
                <p:cNvSpPr/>
                <p:nvPr/>
              </p:nvSpPr>
              <p:spPr>
                <a:xfrm>
                  <a:off x="4893547" y="3667648"/>
                  <a:ext cx="713433" cy="70339"/>
                </a:xfrm>
                <a:custGeom>
                  <a:avLst/>
                  <a:gdLst>
                    <a:gd name="connsiteX0" fmla="*/ 713433 w 713433"/>
                    <a:gd name="connsiteY0" fmla="*/ 70339 h 70339"/>
                    <a:gd name="connsiteX1" fmla="*/ 311499 w 713433"/>
                    <a:gd name="connsiteY1" fmla="*/ 20097 h 70339"/>
                    <a:gd name="connsiteX2" fmla="*/ 0 w 713433"/>
                    <a:gd name="connsiteY2" fmla="*/ 0 h 70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13433" h="70339">
                      <a:moveTo>
                        <a:pt x="713433" y="70339"/>
                      </a:moveTo>
                      <a:cubicBezTo>
                        <a:pt x="571918" y="51079"/>
                        <a:pt x="430404" y="31820"/>
                        <a:pt x="311499" y="20097"/>
                      </a:cubicBezTo>
                      <a:cubicBezTo>
                        <a:pt x="192594" y="8374"/>
                        <a:pt x="96297" y="4187"/>
                        <a:pt x="0" y="0"/>
                      </a:cubicBezTo>
                    </a:path>
                  </a:pathLst>
                </a:custGeom>
                <a:noFill/>
                <a:ln w="76200">
                  <a:solidFill>
                    <a:schemeClr val="tx1"/>
                  </a:solidFill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" name="TextBox 5"/>
                <p:cNvSpPr txBox="1"/>
                <p:nvPr/>
              </p:nvSpPr>
              <p:spPr>
                <a:xfrm>
                  <a:off x="2049662" y="5969305"/>
                  <a:ext cx="2874918" cy="659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/>
                    <a:t>Low-level Jet</a:t>
                  </a:r>
                  <a:endParaRPr lang="en-US" sz="2800" dirty="0"/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5601901" y="3494366"/>
                  <a:ext cx="2320187" cy="6592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 smtClean="0"/>
                    <a:t>Barrier Jet</a:t>
                  </a:r>
                  <a:endParaRPr lang="en-US" sz="2800" dirty="0"/>
                </a:p>
              </p:txBody>
            </p:sp>
          </p:grpSp>
        </p:grpSp>
        <p:sp>
          <p:nvSpPr>
            <p:cNvPr id="10" name="TextBox 9"/>
            <p:cNvSpPr txBox="1"/>
            <p:nvPr/>
          </p:nvSpPr>
          <p:spPr>
            <a:xfrm>
              <a:off x="4191000" y="3805989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L</a:t>
              </a:r>
              <a:endParaRPr lang="en-US" sz="2800" dirty="0"/>
            </a:p>
          </p:txBody>
        </p:sp>
      </p:grpSp>
      <p:pic>
        <p:nvPicPr>
          <p:cNvPr id="12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95399" y="6035523"/>
            <a:ext cx="728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Southerly low-level jet, and easterly barrier jet converge in Lago Maggiore region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948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/>
          </p:cNvSpPr>
          <p:nvPr/>
        </p:nvSpPr>
        <p:spPr>
          <a:xfrm>
            <a:off x="0" y="0"/>
            <a:ext cx="9144000" cy="68570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dirty="0" smtClean="0"/>
              <a:t>0.5</a:t>
            </a:r>
            <a:r>
              <a:rPr lang="en-US" sz="3600" b="0" dirty="0" smtClean="0"/>
              <a:t>-km MSL wind vectors and moisture</a:t>
            </a:r>
            <a:endParaRPr lang="en-US" sz="3600" b="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914400" y="685701"/>
            <a:ext cx="7615211" cy="5186492"/>
            <a:chOff x="2051185" y="-979500"/>
            <a:chExt cx="15560989" cy="10582728"/>
          </a:xfrm>
        </p:grpSpPr>
        <p:pic>
          <p:nvPicPr>
            <p:cNvPr id="2" name="Picture 2" descr="C:\Users\camde\Desktop\School\Embry-Riddle\Senior Research\Data Analysis\ECMWF\alps_2.2km\C1-C9_minusC3andC9\975mb_mixing_ratio_and_wind_vectors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1185" y="-979500"/>
              <a:ext cx="15560989" cy="105827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927649" y="5181768"/>
              <a:ext cx="833815" cy="1008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L</a:t>
              </a:r>
              <a:endParaRPr lang="en-US" sz="2400" dirty="0"/>
            </a:p>
          </p:txBody>
        </p:sp>
      </p:grpSp>
      <p:pic>
        <p:nvPicPr>
          <p:cNvPr id="6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6035523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Moisture directed northward into Lago Maggiore region by southerly low-level jet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99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camde\Desktop\School\Embry-Riddle\Senior Research\Data Analysis\ECMWF\alps_2.2km\C1-C9_minusC3andC9\975mb_omega_altern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85800"/>
            <a:ext cx="7619966" cy="5212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152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0.5-km MSL vertical motion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6035523"/>
            <a:ext cx="7238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Low-level wind flows downslope to lee (north) of the Apennines indicated by red shading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22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75468" y="990600"/>
            <a:ext cx="8993064" cy="4193273"/>
            <a:chOff x="1295400" y="1600200"/>
            <a:chExt cx="6647180" cy="3099435"/>
          </a:xfrm>
        </p:grpSpPr>
        <p:pic>
          <p:nvPicPr>
            <p:cNvPr id="2" name="Picture 1" descr="C:\Users\camde\Desktop\School\Embry-Riddle\Senior Research\Data Analysis\ECMWF\alps_2.2km\C1-C9_minusC3andC9\v_component_wind_cross_section_LLJ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600200"/>
              <a:ext cx="6647180" cy="30994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" name="Freeform 2"/>
            <p:cNvSpPr/>
            <p:nvPr/>
          </p:nvSpPr>
          <p:spPr>
            <a:xfrm>
              <a:off x="2667000" y="3728085"/>
              <a:ext cx="4914900" cy="310515"/>
            </a:xfrm>
            <a:custGeom>
              <a:avLst/>
              <a:gdLst>
                <a:gd name="connsiteX0" fmla="*/ 0 w 4839880"/>
                <a:gd name="connsiteY0" fmla="*/ 303942 h 309093"/>
                <a:gd name="connsiteX1" fmla="*/ 1540313 w 4839880"/>
                <a:gd name="connsiteY1" fmla="*/ 309093 h 309093"/>
                <a:gd name="connsiteX2" fmla="*/ 1566071 w 4839880"/>
                <a:gd name="connsiteY2" fmla="*/ 291063 h 309093"/>
                <a:gd name="connsiteX3" fmla="*/ 1586677 w 4839880"/>
                <a:gd name="connsiteY3" fmla="*/ 278184 h 309093"/>
                <a:gd name="connsiteX4" fmla="*/ 1607283 w 4839880"/>
                <a:gd name="connsiteY4" fmla="*/ 265305 h 309093"/>
                <a:gd name="connsiteX5" fmla="*/ 1617586 w 4839880"/>
                <a:gd name="connsiteY5" fmla="*/ 257578 h 309093"/>
                <a:gd name="connsiteX6" fmla="*/ 1643344 w 4839880"/>
                <a:gd name="connsiteY6" fmla="*/ 247275 h 309093"/>
                <a:gd name="connsiteX7" fmla="*/ 1653647 w 4839880"/>
                <a:gd name="connsiteY7" fmla="*/ 236972 h 309093"/>
                <a:gd name="connsiteX8" fmla="*/ 1674253 w 4839880"/>
                <a:gd name="connsiteY8" fmla="*/ 236972 h 309093"/>
                <a:gd name="connsiteX9" fmla="*/ 1697435 w 4839880"/>
                <a:gd name="connsiteY9" fmla="*/ 239547 h 309093"/>
                <a:gd name="connsiteX10" fmla="*/ 1707738 w 4839880"/>
                <a:gd name="connsiteY10" fmla="*/ 234396 h 309093"/>
                <a:gd name="connsiteX11" fmla="*/ 1733496 w 4839880"/>
                <a:gd name="connsiteY11" fmla="*/ 224093 h 309093"/>
                <a:gd name="connsiteX12" fmla="*/ 1746375 w 4839880"/>
                <a:gd name="connsiteY12" fmla="*/ 213790 h 309093"/>
                <a:gd name="connsiteX13" fmla="*/ 1777284 w 4839880"/>
                <a:gd name="connsiteY13" fmla="*/ 213790 h 309093"/>
                <a:gd name="connsiteX14" fmla="*/ 1792739 w 4839880"/>
                <a:gd name="connsiteY14" fmla="*/ 221517 h 309093"/>
                <a:gd name="connsiteX15" fmla="*/ 1821073 w 4839880"/>
                <a:gd name="connsiteY15" fmla="*/ 239547 h 309093"/>
                <a:gd name="connsiteX16" fmla="*/ 1851982 w 4839880"/>
                <a:gd name="connsiteY16" fmla="*/ 255002 h 309093"/>
                <a:gd name="connsiteX17" fmla="*/ 1877740 w 4839880"/>
                <a:gd name="connsiteY17" fmla="*/ 260154 h 309093"/>
                <a:gd name="connsiteX18" fmla="*/ 1911225 w 4839880"/>
                <a:gd name="connsiteY18" fmla="*/ 267881 h 309093"/>
                <a:gd name="connsiteX19" fmla="*/ 1924104 w 4839880"/>
                <a:gd name="connsiteY19" fmla="*/ 267881 h 309093"/>
                <a:gd name="connsiteX20" fmla="*/ 1962740 w 4839880"/>
                <a:gd name="connsiteY20" fmla="*/ 275608 h 309093"/>
                <a:gd name="connsiteX21" fmla="*/ 1996225 w 4839880"/>
                <a:gd name="connsiteY21" fmla="*/ 275608 h 309093"/>
                <a:gd name="connsiteX22" fmla="*/ 2021983 w 4839880"/>
                <a:gd name="connsiteY22" fmla="*/ 280760 h 309093"/>
                <a:gd name="connsiteX23" fmla="*/ 2058044 w 4839880"/>
                <a:gd name="connsiteY23" fmla="*/ 285911 h 309093"/>
                <a:gd name="connsiteX24" fmla="*/ 2112135 w 4839880"/>
                <a:gd name="connsiteY24" fmla="*/ 288487 h 309093"/>
                <a:gd name="connsiteX25" fmla="*/ 2197136 w 4839880"/>
                <a:gd name="connsiteY25" fmla="*/ 288487 h 309093"/>
                <a:gd name="connsiteX26" fmla="*/ 2251227 w 4839880"/>
                <a:gd name="connsiteY26" fmla="*/ 291063 h 309093"/>
                <a:gd name="connsiteX27" fmla="*/ 2305318 w 4839880"/>
                <a:gd name="connsiteY27" fmla="*/ 298790 h 309093"/>
                <a:gd name="connsiteX28" fmla="*/ 2351682 w 4839880"/>
                <a:gd name="connsiteY28" fmla="*/ 301366 h 309093"/>
                <a:gd name="connsiteX29" fmla="*/ 2423804 w 4839880"/>
                <a:gd name="connsiteY29" fmla="*/ 301366 h 309093"/>
                <a:gd name="connsiteX30" fmla="*/ 2714866 w 4839880"/>
                <a:gd name="connsiteY30" fmla="*/ 301366 h 309093"/>
                <a:gd name="connsiteX31" fmla="*/ 2799867 w 4839880"/>
                <a:gd name="connsiteY31" fmla="*/ 296214 h 309093"/>
                <a:gd name="connsiteX32" fmla="*/ 3039414 w 4839880"/>
                <a:gd name="connsiteY32" fmla="*/ 298790 h 309093"/>
                <a:gd name="connsiteX33" fmla="*/ 3121839 w 4839880"/>
                <a:gd name="connsiteY33" fmla="*/ 293639 h 309093"/>
                <a:gd name="connsiteX34" fmla="*/ 3196536 w 4839880"/>
                <a:gd name="connsiteY34" fmla="*/ 288487 h 309093"/>
                <a:gd name="connsiteX35" fmla="*/ 3289264 w 4839880"/>
                <a:gd name="connsiteY35" fmla="*/ 285911 h 309093"/>
                <a:gd name="connsiteX36" fmla="*/ 3423204 w 4839880"/>
                <a:gd name="connsiteY36" fmla="*/ 278184 h 309093"/>
                <a:gd name="connsiteX37" fmla="*/ 3539114 w 4839880"/>
                <a:gd name="connsiteY37" fmla="*/ 270457 h 309093"/>
                <a:gd name="connsiteX38" fmla="*/ 3670479 w 4839880"/>
                <a:gd name="connsiteY38" fmla="*/ 265305 h 309093"/>
                <a:gd name="connsiteX39" fmla="*/ 3716843 w 4839880"/>
                <a:gd name="connsiteY39" fmla="*/ 260154 h 309093"/>
                <a:gd name="connsiteX40" fmla="*/ 3778661 w 4839880"/>
                <a:gd name="connsiteY40" fmla="*/ 252426 h 309093"/>
                <a:gd name="connsiteX41" fmla="*/ 3791540 w 4839880"/>
                <a:gd name="connsiteY41" fmla="*/ 247275 h 309093"/>
                <a:gd name="connsiteX42" fmla="*/ 3809571 w 4839880"/>
                <a:gd name="connsiteY42" fmla="*/ 242123 h 309093"/>
                <a:gd name="connsiteX43" fmla="*/ 3832753 w 4839880"/>
                <a:gd name="connsiteY43" fmla="*/ 252426 h 309093"/>
                <a:gd name="connsiteX44" fmla="*/ 3868813 w 4839880"/>
                <a:gd name="connsiteY44" fmla="*/ 265305 h 309093"/>
                <a:gd name="connsiteX45" fmla="*/ 3886844 w 4839880"/>
                <a:gd name="connsiteY45" fmla="*/ 267881 h 309093"/>
                <a:gd name="connsiteX46" fmla="*/ 3925480 w 4839880"/>
                <a:gd name="connsiteY46" fmla="*/ 260154 h 309093"/>
                <a:gd name="connsiteX47" fmla="*/ 3992451 w 4839880"/>
                <a:gd name="connsiteY47" fmla="*/ 218941 h 309093"/>
                <a:gd name="connsiteX48" fmla="*/ 4015633 w 4839880"/>
                <a:gd name="connsiteY48" fmla="*/ 200911 h 309093"/>
                <a:gd name="connsiteX49" fmla="*/ 4038815 w 4839880"/>
                <a:gd name="connsiteY49" fmla="*/ 172577 h 309093"/>
                <a:gd name="connsiteX50" fmla="*/ 4072300 w 4839880"/>
                <a:gd name="connsiteY50" fmla="*/ 159698 h 309093"/>
                <a:gd name="connsiteX51" fmla="*/ 4092906 w 4839880"/>
                <a:gd name="connsiteY51" fmla="*/ 159698 h 309093"/>
                <a:gd name="connsiteX52" fmla="*/ 4108360 w 4839880"/>
                <a:gd name="connsiteY52" fmla="*/ 172577 h 309093"/>
                <a:gd name="connsiteX53" fmla="*/ 4128967 w 4839880"/>
                <a:gd name="connsiteY53" fmla="*/ 198335 h 309093"/>
                <a:gd name="connsiteX54" fmla="*/ 4152149 w 4839880"/>
                <a:gd name="connsiteY54" fmla="*/ 242123 h 309093"/>
                <a:gd name="connsiteX55" fmla="*/ 4170179 w 4839880"/>
                <a:gd name="connsiteY55" fmla="*/ 275608 h 309093"/>
                <a:gd name="connsiteX56" fmla="*/ 4193361 w 4839880"/>
                <a:gd name="connsiteY56" fmla="*/ 267881 h 309093"/>
                <a:gd name="connsiteX57" fmla="*/ 4213967 w 4839880"/>
                <a:gd name="connsiteY57" fmla="*/ 229244 h 309093"/>
                <a:gd name="connsiteX58" fmla="*/ 4239725 w 4839880"/>
                <a:gd name="connsiteY58" fmla="*/ 177729 h 309093"/>
                <a:gd name="connsiteX59" fmla="*/ 4257755 w 4839880"/>
                <a:gd name="connsiteY59" fmla="*/ 139092 h 309093"/>
                <a:gd name="connsiteX60" fmla="*/ 4291240 w 4839880"/>
                <a:gd name="connsiteY60" fmla="*/ 97880 h 309093"/>
                <a:gd name="connsiteX61" fmla="*/ 4324725 w 4839880"/>
                <a:gd name="connsiteY61" fmla="*/ 97880 h 309093"/>
                <a:gd name="connsiteX62" fmla="*/ 4350483 w 4839880"/>
                <a:gd name="connsiteY62" fmla="*/ 97880 h 309093"/>
                <a:gd name="connsiteX63" fmla="*/ 4381393 w 4839880"/>
                <a:gd name="connsiteY63" fmla="*/ 82425 h 309093"/>
                <a:gd name="connsiteX64" fmla="*/ 4401999 w 4839880"/>
                <a:gd name="connsiteY64" fmla="*/ 85001 h 309093"/>
                <a:gd name="connsiteX65" fmla="*/ 4425181 w 4839880"/>
                <a:gd name="connsiteY65" fmla="*/ 105607 h 309093"/>
                <a:gd name="connsiteX66" fmla="*/ 4438060 w 4839880"/>
                <a:gd name="connsiteY66" fmla="*/ 118486 h 309093"/>
                <a:gd name="connsiteX67" fmla="*/ 4461242 w 4839880"/>
                <a:gd name="connsiteY67" fmla="*/ 141668 h 309093"/>
                <a:gd name="connsiteX68" fmla="*/ 4484424 w 4839880"/>
                <a:gd name="connsiteY68" fmla="*/ 172577 h 309093"/>
                <a:gd name="connsiteX69" fmla="*/ 4499878 w 4839880"/>
                <a:gd name="connsiteY69" fmla="*/ 195759 h 309093"/>
                <a:gd name="connsiteX70" fmla="*/ 4535939 w 4839880"/>
                <a:gd name="connsiteY70" fmla="*/ 180305 h 309093"/>
                <a:gd name="connsiteX71" fmla="*/ 4551394 w 4839880"/>
                <a:gd name="connsiteY71" fmla="*/ 141668 h 309093"/>
                <a:gd name="connsiteX72" fmla="*/ 4582303 w 4839880"/>
                <a:gd name="connsiteY72" fmla="*/ 113334 h 309093"/>
                <a:gd name="connsiteX73" fmla="*/ 4597758 w 4839880"/>
                <a:gd name="connsiteY73" fmla="*/ 108183 h 309093"/>
                <a:gd name="connsiteX74" fmla="*/ 4613212 w 4839880"/>
                <a:gd name="connsiteY74" fmla="*/ 123637 h 309093"/>
                <a:gd name="connsiteX75" fmla="*/ 4644122 w 4839880"/>
                <a:gd name="connsiteY75" fmla="*/ 133941 h 309093"/>
                <a:gd name="connsiteX76" fmla="*/ 4664728 w 4839880"/>
                <a:gd name="connsiteY76" fmla="*/ 133941 h 309093"/>
                <a:gd name="connsiteX77" fmla="*/ 4685334 w 4839880"/>
                <a:gd name="connsiteY77" fmla="*/ 113334 h 309093"/>
                <a:gd name="connsiteX78" fmla="*/ 4693061 w 4839880"/>
                <a:gd name="connsiteY78" fmla="*/ 113334 h 309093"/>
                <a:gd name="connsiteX79" fmla="*/ 4721395 w 4839880"/>
                <a:gd name="connsiteY79" fmla="*/ 123637 h 309093"/>
                <a:gd name="connsiteX80" fmla="*/ 4765183 w 4839880"/>
                <a:gd name="connsiteY80" fmla="*/ 108183 h 309093"/>
                <a:gd name="connsiteX81" fmla="*/ 4801244 w 4839880"/>
                <a:gd name="connsiteY81" fmla="*/ 54092 h 309093"/>
                <a:gd name="connsiteX82" fmla="*/ 4839880 w 4839880"/>
                <a:gd name="connsiteY82" fmla="*/ 0 h 309093"/>
                <a:gd name="connsiteX83" fmla="*/ 4837305 w 4839880"/>
                <a:gd name="connsiteY83" fmla="*/ 306517 h 309093"/>
                <a:gd name="connsiteX84" fmla="*/ 0 w 4839880"/>
                <a:gd name="connsiteY84" fmla="*/ 303942 h 30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39880" h="309093">
                  <a:moveTo>
                    <a:pt x="0" y="303942"/>
                  </a:moveTo>
                  <a:lnTo>
                    <a:pt x="1540313" y="309093"/>
                  </a:lnTo>
                  <a:lnTo>
                    <a:pt x="1566071" y="291063"/>
                  </a:lnTo>
                  <a:lnTo>
                    <a:pt x="1586677" y="278184"/>
                  </a:lnTo>
                  <a:lnTo>
                    <a:pt x="1607283" y="265305"/>
                  </a:lnTo>
                  <a:lnTo>
                    <a:pt x="1617586" y="257578"/>
                  </a:lnTo>
                  <a:lnTo>
                    <a:pt x="1643344" y="247275"/>
                  </a:lnTo>
                  <a:lnTo>
                    <a:pt x="1653647" y="236972"/>
                  </a:lnTo>
                  <a:lnTo>
                    <a:pt x="1674253" y="236972"/>
                  </a:lnTo>
                  <a:lnTo>
                    <a:pt x="1697435" y="239547"/>
                  </a:lnTo>
                  <a:lnTo>
                    <a:pt x="1707738" y="234396"/>
                  </a:lnTo>
                  <a:lnTo>
                    <a:pt x="1733496" y="224093"/>
                  </a:lnTo>
                  <a:lnTo>
                    <a:pt x="1746375" y="213790"/>
                  </a:lnTo>
                  <a:lnTo>
                    <a:pt x="1777284" y="213790"/>
                  </a:lnTo>
                  <a:lnTo>
                    <a:pt x="1792739" y="221517"/>
                  </a:lnTo>
                  <a:lnTo>
                    <a:pt x="1821073" y="239547"/>
                  </a:lnTo>
                  <a:lnTo>
                    <a:pt x="1851982" y="255002"/>
                  </a:lnTo>
                  <a:lnTo>
                    <a:pt x="1877740" y="260154"/>
                  </a:lnTo>
                  <a:lnTo>
                    <a:pt x="1911225" y="267881"/>
                  </a:lnTo>
                  <a:lnTo>
                    <a:pt x="1924104" y="267881"/>
                  </a:lnTo>
                  <a:lnTo>
                    <a:pt x="1962740" y="275608"/>
                  </a:lnTo>
                  <a:lnTo>
                    <a:pt x="1996225" y="275608"/>
                  </a:lnTo>
                  <a:lnTo>
                    <a:pt x="2021983" y="280760"/>
                  </a:lnTo>
                  <a:lnTo>
                    <a:pt x="2058044" y="285911"/>
                  </a:lnTo>
                  <a:lnTo>
                    <a:pt x="2112135" y="288487"/>
                  </a:lnTo>
                  <a:lnTo>
                    <a:pt x="2197136" y="288487"/>
                  </a:lnTo>
                  <a:lnTo>
                    <a:pt x="2251227" y="291063"/>
                  </a:lnTo>
                  <a:lnTo>
                    <a:pt x="2305318" y="298790"/>
                  </a:lnTo>
                  <a:lnTo>
                    <a:pt x="2351682" y="301366"/>
                  </a:lnTo>
                  <a:lnTo>
                    <a:pt x="2423804" y="301366"/>
                  </a:lnTo>
                  <a:lnTo>
                    <a:pt x="2714866" y="301366"/>
                  </a:lnTo>
                  <a:lnTo>
                    <a:pt x="2799867" y="296214"/>
                  </a:lnTo>
                  <a:lnTo>
                    <a:pt x="3039414" y="298790"/>
                  </a:lnTo>
                  <a:lnTo>
                    <a:pt x="3121839" y="293639"/>
                  </a:lnTo>
                  <a:lnTo>
                    <a:pt x="3196536" y="288487"/>
                  </a:lnTo>
                  <a:lnTo>
                    <a:pt x="3289264" y="285911"/>
                  </a:lnTo>
                  <a:lnTo>
                    <a:pt x="3423204" y="278184"/>
                  </a:lnTo>
                  <a:lnTo>
                    <a:pt x="3539114" y="270457"/>
                  </a:lnTo>
                  <a:lnTo>
                    <a:pt x="3670479" y="265305"/>
                  </a:lnTo>
                  <a:lnTo>
                    <a:pt x="3716843" y="260154"/>
                  </a:lnTo>
                  <a:lnTo>
                    <a:pt x="3778661" y="252426"/>
                  </a:lnTo>
                  <a:lnTo>
                    <a:pt x="3791540" y="247275"/>
                  </a:lnTo>
                  <a:lnTo>
                    <a:pt x="3809571" y="242123"/>
                  </a:lnTo>
                  <a:lnTo>
                    <a:pt x="3832753" y="252426"/>
                  </a:lnTo>
                  <a:lnTo>
                    <a:pt x="3868813" y="265305"/>
                  </a:lnTo>
                  <a:lnTo>
                    <a:pt x="3886844" y="267881"/>
                  </a:lnTo>
                  <a:lnTo>
                    <a:pt x="3925480" y="260154"/>
                  </a:lnTo>
                  <a:lnTo>
                    <a:pt x="3992451" y="218941"/>
                  </a:lnTo>
                  <a:lnTo>
                    <a:pt x="4015633" y="200911"/>
                  </a:lnTo>
                  <a:lnTo>
                    <a:pt x="4038815" y="172577"/>
                  </a:lnTo>
                  <a:lnTo>
                    <a:pt x="4072300" y="159698"/>
                  </a:lnTo>
                  <a:lnTo>
                    <a:pt x="4092906" y="159698"/>
                  </a:lnTo>
                  <a:lnTo>
                    <a:pt x="4108360" y="172577"/>
                  </a:lnTo>
                  <a:lnTo>
                    <a:pt x="4128967" y="198335"/>
                  </a:lnTo>
                  <a:lnTo>
                    <a:pt x="4152149" y="242123"/>
                  </a:lnTo>
                  <a:lnTo>
                    <a:pt x="4170179" y="275608"/>
                  </a:lnTo>
                  <a:lnTo>
                    <a:pt x="4193361" y="267881"/>
                  </a:lnTo>
                  <a:lnTo>
                    <a:pt x="4213967" y="229244"/>
                  </a:lnTo>
                  <a:lnTo>
                    <a:pt x="4239725" y="177729"/>
                  </a:lnTo>
                  <a:lnTo>
                    <a:pt x="4257755" y="139092"/>
                  </a:lnTo>
                  <a:lnTo>
                    <a:pt x="4291240" y="97880"/>
                  </a:lnTo>
                  <a:lnTo>
                    <a:pt x="4324725" y="97880"/>
                  </a:lnTo>
                  <a:lnTo>
                    <a:pt x="4350483" y="97880"/>
                  </a:lnTo>
                  <a:lnTo>
                    <a:pt x="4381393" y="82425"/>
                  </a:lnTo>
                  <a:lnTo>
                    <a:pt x="4401999" y="85001"/>
                  </a:lnTo>
                  <a:lnTo>
                    <a:pt x="4425181" y="105607"/>
                  </a:lnTo>
                  <a:lnTo>
                    <a:pt x="4438060" y="118486"/>
                  </a:lnTo>
                  <a:lnTo>
                    <a:pt x="4461242" y="141668"/>
                  </a:lnTo>
                  <a:lnTo>
                    <a:pt x="4484424" y="172577"/>
                  </a:lnTo>
                  <a:lnTo>
                    <a:pt x="4499878" y="195759"/>
                  </a:lnTo>
                  <a:lnTo>
                    <a:pt x="4535939" y="180305"/>
                  </a:lnTo>
                  <a:lnTo>
                    <a:pt x="4551394" y="141668"/>
                  </a:lnTo>
                  <a:lnTo>
                    <a:pt x="4582303" y="113334"/>
                  </a:lnTo>
                  <a:lnTo>
                    <a:pt x="4597758" y="108183"/>
                  </a:lnTo>
                  <a:lnTo>
                    <a:pt x="4613212" y="123637"/>
                  </a:lnTo>
                  <a:lnTo>
                    <a:pt x="4644122" y="133941"/>
                  </a:lnTo>
                  <a:lnTo>
                    <a:pt x="4664728" y="133941"/>
                  </a:lnTo>
                  <a:lnTo>
                    <a:pt x="4685334" y="113334"/>
                  </a:lnTo>
                  <a:lnTo>
                    <a:pt x="4693061" y="113334"/>
                  </a:lnTo>
                  <a:lnTo>
                    <a:pt x="4721395" y="123637"/>
                  </a:lnTo>
                  <a:lnTo>
                    <a:pt x="4765183" y="108183"/>
                  </a:lnTo>
                  <a:lnTo>
                    <a:pt x="4801244" y="54092"/>
                  </a:lnTo>
                  <a:lnTo>
                    <a:pt x="4839880" y="0"/>
                  </a:lnTo>
                  <a:cubicBezTo>
                    <a:pt x="4839022" y="102172"/>
                    <a:pt x="4838163" y="204345"/>
                    <a:pt x="4837305" y="306517"/>
                  </a:cubicBezTo>
                  <a:lnTo>
                    <a:pt x="0" y="303942"/>
                  </a:lnTo>
                  <a:close/>
                </a:path>
              </a:pathLst>
            </a:cu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Vertical Cross Section of Meridional Wind</a:t>
            </a:r>
            <a:endParaRPr lang="en-US" sz="3600" dirty="0"/>
          </a:p>
        </p:txBody>
      </p:sp>
      <p:pic>
        <p:nvPicPr>
          <p:cNvPr id="6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28800" y="5257800"/>
            <a:ext cx="72397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Vertical cross section through the low-level jet of the north-south component of the wind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Black shading is a vertical cross section of the model terrain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 smtClean="0"/>
              <a:t>Downsloping</a:t>
            </a:r>
            <a:r>
              <a:rPr lang="en-US" dirty="0" smtClean="0"/>
              <a:t> winds are clearly evident in the figure just north of the Apennines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139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53265" y="914400"/>
            <a:ext cx="8992550" cy="4197483"/>
            <a:chOff x="1488107" y="2499042"/>
            <a:chExt cx="5943600" cy="2774315"/>
          </a:xfrm>
        </p:grpSpPr>
        <p:pic>
          <p:nvPicPr>
            <p:cNvPr id="2" name="Picture 1" descr="C:\Users\camde\Desktop\School\Embry-Riddle\Senior Research\Data Analysis\ECMWF\alps_2.2km\C1-C9_minusC3andC9\u_component_wind_cross_section_LLJ.jpg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107" y="2499042"/>
              <a:ext cx="5943600" cy="277431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3" name="Freeform 2"/>
            <p:cNvSpPr/>
            <p:nvPr/>
          </p:nvSpPr>
          <p:spPr>
            <a:xfrm>
              <a:off x="2514600" y="4343399"/>
              <a:ext cx="4829810" cy="343535"/>
            </a:xfrm>
            <a:custGeom>
              <a:avLst/>
              <a:gdLst>
                <a:gd name="connsiteX0" fmla="*/ 0 w 4839880"/>
                <a:gd name="connsiteY0" fmla="*/ 303942 h 309093"/>
                <a:gd name="connsiteX1" fmla="*/ 1540313 w 4839880"/>
                <a:gd name="connsiteY1" fmla="*/ 309093 h 309093"/>
                <a:gd name="connsiteX2" fmla="*/ 1566071 w 4839880"/>
                <a:gd name="connsiteY2" fmla="*/ 291063 h 309093"/>
                <a:gd name="connsiteX3" fmla="*/ 1586677 w 4839880"/>
                <a:gd name="connsiteY3" fmla="*/ 278184 h 309093"/>
                <a:gd name="connsiteX4" fmla="*/ 1607283 w 4839880"/>
                <a:gd name="connsiteY4" fmla="*/ 265305 h 309093"/>
                <a:gd name="connsiteX5" fmla="*/ 1617586 w 4839880"/>
                <a:gd name="connsiteY5" fmla="*/ 257578 h 309093"/>
                <a:gd name="connsiteX6" fmla="*/ 1643344 w 4839880"/>
                <a:gd name="connsiteY6" fmla="*/ 247275 h 309093"/>
                <a:gd name="connsiteX7" fmla="*/ 1653647 w 4839880"/>
                <a:gd name="connsiteY7" fmla="*/ 236972 h 309093"/>
                <a:gd name="connsiteX8" fmla="*/ 1674253 w 4839880"/>
                <a:gd name="connsiteY8" fmla="*/ 236972 h 309093"/>
                <a:gd name="connsiteX9" fmla="*/ 1697435 w 4839880"/>
                <a:gd name="connsiteY9" fmla="*/ 239547 h 309093"/>
                <a:gd name="connsiteX10" fmla="*/ 1707738 w 4839880"/>
                <a:gd name="connsiteY10" fmla="*/ 234396 h 309093"/>
                <a:gd name="connsiteX11" fmla="*/ 1733496 w 4839880"/>
                <a:gd name="connsiteY11" fmla="*/ 224093 h 309093"/>
                <a:gd name="connsiteX12" fmla="*/ 1746375 w 4839880"/>
                <a:gd name="connsiteY12" fmla="*/ 213790 h 309093"/>
                <a:gd name="connsiteX13" fmla="*/ 1777284 w 4839880"/>
                <a:gd name="connsiteY13" fmla="*/ 213790 h 309093"/>
                <a:gd name="connsiteX14" fmla="*/ 1792739 w 4839880"/>
                <a:gd name="connsiteY14" fmla="*/ 221517 h 309093"/>
                <a:gd name="connsiteX15" fmla="*/ 1821073 w 4839880"/>
                <a:gd name="connsiteY15" fmla="*/ 239547 h 309093"/>
                <a:gd name="connsiteX16" fmla="*/ 1851982 w 4839880"/>
                <a:gd name="connsiteY16" fmla="*/ 255002 h 309093"/>
                <a:gd name="connsiteX17" fmla="*/ 1877740 w 4839880"/>
                <a:gd name="connsiteY17" fmla="*/ 260154 h 309093"/>
                <a:gd name="connsiteX18" fmla="*/ 1911225 w 4839880"/>
                <a:gd name="connsiteY18" fmla="*/ 267881 h 309093"/>
                <a:gd name="connsiteX19" fmla="*/ 1924104 w 4839880"/>
                <a:gd name="connsiteY19" fmla="*/ 267881 h 309093"/>
                <a:gd name="connsiteX20" fmla="*/ 1962740 w 4839880"/>
                <a:gd name="connsiteY20" fmla="*/ 275608 h 309093"/>
                <a:gd name="connsiteX21" fmla="*/ 1996225 w 4839880"/>
                <a:gd name="connsiteY21" fmla="*/ 275608 h 309093"/>
                <a:gd name="connsiteX22" fmla="*/ 2021983 w 4839880"/>
                <a:gd name="connsiteY22" fmla="*/ 280760 h 309093"/>
                <a:gd name="connsiteX23" fmla="*/ 2058044 w 4839880"/>
                <a:gd name="connsiteY23" fmla="*/ 285911 h 309093"/>
                <a:gd name="connsiteX24" fmla="*/ 2112135 w 4839880"/>
                <a:gd name="connsiteY24" fmla="*/ 288487 h 309093"/>
                <a:gd name="connsiteX25" fmla="*/ 2197136 w 4839880"/>
                <a:gd name="connsiteY25" fmla="*/ 288487 h 309093"/>
                <a:gd name="connsiteX26" fmla="*/ 2251227 w 4839880"/>
                <a:gd name="connsiteY26" fmla="*/ 291063 h 309093"/>
                <a:gd name="connsiteX27" fmla="*/ 2305318 w 4839880"/>
                <a:gd name="connsiteY27" fmla="*/ 298790 h 309093"/>
                <a:gd name="connsiteX28" fmla="*/ 2351682 w 4839880"/>
                <a:gd name="connsiteY28" fmla="*/ 301366 h 309093"/>
                <a:gd name="connsiteX29" fmla="*/ 2423804 w 4839880"/>
                <a:gd name="connsiteY29" fmla="*/ 301366 h 309093"/>
                <a:gd name="connsiteX30" fmla="*/ 2714866 w 4839880"/>
                <a:gd name="connsiteY30" fmla="*/ 301366 h 309093"/>
                <a:gd name="connsiteX31" fmla="*/ 2799867 w 4839880"/>
                <a:gd name="connsiteY31" fmla="*/ 296214 h 309093"/>
                <a:gd name="connsiteX32" fmla="*/ 3039414 w 4839880"/>
                <a:gd name="connsiteY32" fmla="*/ 298790 h 309093"/>
                <a:gd name="connsiteX33" fmla="*/ 3121839 w 4839880"/>
                <a:gd name="connsiteY33" fmla="*/ 293639 h 309093"/>
                <a:gd name="connsiteX34" fmla="*/ 3196536 w 4839880"/>
                <a:gd name="connsiteY34" fmla="*/ 288487 h 309093"/>
                <a:gd name="connsiteX35" fmla="*/ 3289264 w 4839880"/>
                <a:gd name="connsiteY35" fmla="*/ 285911 h 309093"/>
                <a:gd name="connsiteX36" fmla="*/ 3423204 w 4839880"/>
                <a:gd name="connsiteY36" fmla="*/ 278184 h 309093"/>
                <a:gd name="connsiteX37" fmla="*/ 3539114 w 4839880"/>
                <a:gd name="connsiteY37" fmla="*/ 270457 h 309093"/>
                <a:gd name="connsiteX38" fmla="*/ 3670479 w 4839880"/>
                <a:gd name="connsiteY38" fmla="*/ 265305 h 309093"/>
                <a:gd name="connsiteX39" fmla="*/ 3716843 w 4839880"/>
                <a:gd name="connsiteY39" fmla="*/ 260154 h 309093"/>
                <a:gd name="connsiteX40" fmla="*/ 3778661 w 4839880"/>
                <a:gd name="connsiteY40" fmla="*/ 252426 h 309093"/>
                <a:gd name="connsiteX41" fmla="*/ 3791540 w 4839880"/>
                <a:gd name="connsiteY41" fmla="*/ 247275 h 309093"/>
                <a:gd name="connsiteX42" fmla="*/ 3809571 w 4839880"/>
                <a:gd name="connsiteY42" fmla="*/ 242123 h 309093"/>
                <a:gd name="connsiteX43" fmla="*/ 3832753 w 4839880"/>
                <a:gd name="connsiteY43" fmla="*/ 252426 h 309093"/>
                <a:gd name="connsiteX44" fmla="*/ 3868813 w 4839880"/>
                <a:gd name="connsiteY44" fmla="*/ 265305 h 309093"/>
                <a:gd name="connsiteX45" fmla="*/ 3886844 w 4839880"/>
                <a:gd name="connsiteY45" fmla="*/ 267881 h 309093"/>
                <a:gd name="connsiteX46" fmla="*/ 3925480 w 4839880"/>
                <a:gd name="connsiteY46" fmla="*/ 260154 h 309093"/>
                <a:gd name="connsiteX47" fmla="*/ 3992451 w 4839880"/>
                <a:gd name="connsiteY47" fmla="*/ 218941 h 309093"/>
                <a:gd name="connsiteX48" fmla="*/ 4015633 w 4839880"/>
                <a:gd name="connsiteY48" fmla="*/ 200911 h 309093"/>
                <a:gd name="connsiteX49" fmla="*/ 4038815 w 4839880"/>
                <a:gd name="connsiteY49" fmla="*/ 172577 h 309093"/>
                <a:gd name="connsiteX50" fmla="*/ 4072300 w 4839880"/>
                <a:gd name="connsiteY50" fmla="*/ 159698 h 309093"/>
                <a:gd name="connsiteX51" fmla="*/ 4092906 w 4839880"/>
                <a:gd name="connsiteY51" fmla="*/ 159698 h 309093"/>
                <a:gd name="connsiteX52" fmla="*/ 4108360 w 4839880"/>
                <a:gd name="connsiteY52" fmla="*/ 172577 h 309093"/>
                <a:gd name="connsiteX53" fmla="*/ 4128967 w 4839880"/>
                <a:gd name="connsiteY53" fmla="*/ 198335 h 309093"/>
                <a:gd name="connsiteX54" fmla="*/ 4152149 w 4839880"/>
                <a:gd name="connsiteY54" fmla="*/ 242123 h 309093"/>
                <a:gd name="connsiteX55" fmla="*/ 4170179 w 4839880"/>
                <a:gd name="connsiteY55" fmla="*/ 275608 h 309093"/>
                <a:gd name="connsiteX56" fmla="*/ 4193361 w 4839880"/>
                <a:gd name="connsiteY56" fmla="*/ 267881 h 309093"/>
                <a:gd name="connsiteX57" fmla="*/ 4213967 w 4839880"/>
                <a:gd name="connsiteY57" fmla="*/ 229244 h 309093"/>
                <a:gd name="connsiteX58" fmla="*/ 4239725 w 4839880"/>
                <a:gd name="connsiteY58" fmla="*/ 177729 h 309093"/>
                <a:gd name="connsiteX59" fmla="*/ 4257755 w 4839880"/>
                <a:gd name="connsiteY59" fmla="*/ 139092 h 309093"/>
                <a:gd name="connsiteX60" fmla="*/ 4291240 w 4839880"/>
                <a:gd name="connsiteY60" fmla="*/ 97880 h 309093"/>
                <a:gd name="connsiteX61" fmla="*/ 4324725 w 4839880"/>
                <a:gd name="connsiteY61" fmla="*/ 97880 h 309093"/>
                <a:gd name="connsiteX62" fmla="*/ 4350483 w 4839880"/>
                <a:gd name="connsiteY62" fmla="*/ 97880 h 309093"/>
                <a:gd name="connsiteX63" fmla="*/ 4381393 w 4839880"/>
                <a:gd name="connsiteY63" fmla="*/ 82425 h 309093"/>
                <a:gd name="connsiteX64" fmla="*/ 4401999 w 4839880"/>
                <a:gd name="connsiteY64" fmla="*/ 85001 h 309093"/>
                <a:gd name="connsiteX65" fmla="*/ 4425181 w 4839880"/>
                <a:gd name="connsiteY65" fmla="*/ 105607 h 309093"/>
                <a:gd name="connsiteX66" fmla="*/ 4438060 w 4839880"/>
                <a:gd name="connsiteY66" fmla="*/ 118486 h 309093"/>
                <a:gd name="connsiteX67" fmla="*/ 4461242 w 4839880"/>
                <a:gd name="connsiteY67" fmla="*/ 141668 h 309093"/>
                <a:gd name="connsiteX68" fmla="*/ 4484424 w 4839880"/>
                <a:gd name="connsiteY68" fmla="*/ 172577 h 309093"/>
                <a:gd name="connsiteX69" fmla="*/ 4499878 w 4839880"/>
                <a:gd name="connsiteY69" fmla="*/ 195759 h 309093"/>
                <a:gd name="connsiteX70" fmla="*/ 4535939 w 4839880"/>
                <a:gd name="connsiteY70" fmla="*/ 180305 h 309093"/>
                <a:gd name="connsiteX71" fmla="*/ 4551394 w 4839880"/>
                <a:gd name="connsiteY71" fmla="*/ 141668 h 309093"/>
                <a:gd name="connsiteX72" fmla="*/ 4582303 w 4839880"/>
                <a:gd name="connsiteY72" fmla="*/ 113334 h 309093"/>
                <a:gd name="connsiteX73" fmla="*/ 4597758 w 4839880"/>
                <a:gd name="connsiteY73" fmla="*/ 108183 h 309093"/>
                <a:gd name="connsiteX74" fmla="*/ 4613212 w 4839880"/>
                <a:gd name="connsiteY74" fmla="*/ 123637 h 309093"/>
                <a:gd name="connsiteX75" fmla="*/ 4644122 w 4839880"/>
                <a:gd name="connsiteY75" fmla="*/ 133941 h 309093"/>
                <a:gd name="connsiteX76" fmla="*/ 4664728 w 4839880"/>
                <a:gd name="connsiteY76" fmla="*/ 133941 h 309093"/>
                <a:gd name="connsiteX77" fmla="*/ 4685334 w 4839880"/>
                <a:gd name="connsiteY77" fmla="*/ 113334 h 309093"/>
                <a:gd name="connsiteX78" fmla="*/ 4693061 w 4839880"/>
                <a:gd name="connsiteY78" fmla="*/ 113334 h 309093"/>
                <a:gd name="connsiteX79" fmla="*/ 4721395 w 4839880"/>
                <a:gd name="connsiteY79" fmla="*/ 123637 h 309093"/>
                <a:gd name="connsiteX80" fmla="*/ 4765183 w 4839880"/>
                <a:gd name="connsiteY80" fmla="*/ 108183 h 309093"/>
                <a:gd name="connsiteX81" fmla="*/ 4801244 w 4839880"/>
                <a:gd name="connsiteY81" fmla="*/ 54092 h 309093"/>
                <a:gd name="connsiteX82" fmla="*/ 4839880 w 4839880"/>
                <a:gd name="connsiteY82" fmla="*/ 0 h 309093"/>
                <a:gd name="connsiteX83" fmla="*/ 4837305 w 4839880"/>
                <a:gd name="connsiteY83" fmla="*/ 306517 h 309093"/>
                <a:gd name="connsiteX84" fmla="*/ 0 w 4839880"/>
                <a:gd name="connsiteY84" fmla="*/ 303942 h 309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4839880" h="309093">
                  <a:moveTo>
                    <a:pt x="0" y="303942"/>
                  </a:moveTo>
                  <a:lnTo>
                    <a:pt x="1540313" y="309093"/>
                  </a:lnTo>
                  <a:lnTo>
                    <a:pt x="1566071" y="291063"/>
                  </a:lnTo>
                  <a:lnTo>
                    <a:pt x="1586677" y="278184"/>
                  </a:lnTo>
                  <a:lnTo>
                    <a:pt x="1607283" y="265305"/>
                  </a:lnTo>
                  <a:lnTo>
                    <a:pt x="1617586" y="257578"/>
                  </a:lnTo>
                  <a:lnTo>
                    <a:pt x="1643344" y="247275"/>
                  </a:lnTo>
                  <a:lnTo>
                    <a:pt x="1653647" y="236972"/>
                  </a:lnTo>
                  <a:lnTo>
                    <a:pt x="1674253" y="236972"/>
                  </a:lnTo>
                  <a:lnTo>
                    <a:pt x="1697435" y="239547"/>
                  </a:lnTo>
                  <a:lnTo>
                    <a:pt x="1707738" y="234396"/>
                  </a:lnTo>
                  <a:lnTo>
                    <a:pt x="1733496" y="224093"/>
                  </a:lnTo>
                  <a:lnTo>
                    <a:pt x="1746375" y="213790"/>
                  </a:lnTo>
                  <a:lnTo>
                    <a:pt x="1777284" y="213790"/>
                  </a:lnTo>
                  <a:lnTo>
                    <a:pt x="1792739" y="221517"/>
                  </a:lnTo>
                  <a:lnTo>
                    <a:pt x="1821073" y="239547"/>
                  </a:lnTo>
                  <a:lnTo>
                    <a:pt x="1851982" y="255002"/>
                  </a:lnTo>
                  <a:lnTo>
                    <a:pt x="1877740" y="260154"/>
                  </a:lnTo>
                  <a:lnTo>
                    <a:pt x="1911225" y="267881"/>
                  </a:lnTo>
                  <a:lnTo>
                    <a:pt x="1924104" y="267881"/>
                  </a:lnTo>
                  <a:lnTo>
                    <a:pt x="1962740" y="275608"/>
                  </a:lnTo>
                  <a:lnTo>
                    <a:pt x="1996225" y="275608"/>
                  </a:lnTo>
                  <a:lnTo>
                    <a:pt x="2021983" y="280760"/>
                  </a:lnTo>
                  <a:lnTo>
                    <a:pt x="2058044" y="285911"/>
                  </a:lnTo>
                  <a:lnTo>
                    <a:pt x="2112135" y="288487"/>
                  </a:lnTo>
                  <a:lnTo>
                    <a:pt x="2197136" y="288487"/>
                  </a:lnTo>
                  <a:lnTo>
                    <a:pt x="2251227" y="291063"/>
                  </a:lnTo>
                  <a:lnTo>
                    <a:pt x="2305318" y="298790"/>
                  </a:lnTo>
                  <a:lnTo>
                    <a:pt x="2351682" y="301366"/>
                  </a:lnTo>
                  <a:lnTo>
                    <a:pt x="2423804" y="301366"/>
                  </a:lnTo>
                  <a:lnTo>
                    <a:pt x="2714866" y="301366"/>
                  </a:lnTo>
                  <a:lnTo>
                    <a:pt x="2799867" y="296214"/>
                  </a:lnTo>
                  <a:lnTo>
                    <a:pt x="3039414" y="298790"/>
                  </a:lnTo>
                  <a:lnTo>
                    <a:pt x="3121839" y="293639"/>
                  </a:lnTo>
                  <a:lnTo>
                    <a:pt x="3196536" y="288487"/>
                  </a:lnTo>
                  <a:lnTo>
                    <a:pt x="3289264" y="285911"/>
                  </a:lnTo>
                  <a:lnTo>
                    <a:pt x="3423204" y="278184"/>
                  </a:lnTo>
                  <a:lnTo>
                    <a:pt x="3539114" y="270457"/>
                  </a:lnTo>
                  <a:lnTo>
                    <a:pt x="3670479" y="265305"/>
                  </a:lnTo>
                  <a:lnTo>
                    <a:pt x="3716843" y="260154"/>
                  </a:lnTo>
                  <a:lnTo>
                    <a:pt x="3778661" y="252426"/>
                  </a:lnTo>
                  <a:lnTo>
                    <a:pt x="3791540" y="247275"/>
                  </a:lnTo>
                  <a:lnTo>
                    <a:pt x="3809571" y="242123"/>
                  </a:lnTo>
                  <a:lnTo>
                    <a:pt x="3832753" y="252426"/>
                  </a:lnTo>
                  <a:lnTo>
                    <a:pt x="3868813" y="265305"/>
                  </a:lnTo>
                  <a:lnTo>
                    <a:pt x="3886844" y="267881"/>
                  </a:lnTo>
                  <a:lnTo>
                    <a:pt x="3925480" y="260154"/>
                  </a:lnTo>
                  <a:lnTo>
                    <a:pt x="3992451" y="218941"/>
                  </a:lnTo>
                  <a:lnTo>
                    <a:pt x="4015633" y="200911"/>
                  </a:lnTo>
                  <a:lnTo>
                    <a:pt x="4038815" y="172577"/>
                  </a:lnTo>
                  <a:lnTo>
                    <a:pt x="4072300" y="159698"/>
                  </a:lnTo>
                  <a:lnTo>
                    <a:pt x="4092906" y="159698"/>
                  </a:lnTo>
                  <a:lnTo>
                    <a:pt x="4108360" y="172577"/>
                  </a:lnTo>
                  <a:lnTo>
                    <a:pt x="4128967" y="198335"/>
                  </a:lnTo>
                  <a:lnTo>
                    <a:pt x="4152149" y="242123"/>
                  </a:lnTo>
                  <a:lnTo>
                    <a:pt x="4170179" y="275608"/>
                  </a:lnTo>
                  <a:lnTo>
                    <a:pt x="4193361" y="267881"/>
                  </a:lnTo>
                  <a:lnTo>
                    <a:pt x="4213967" y="229244"/>
                  </a:lnTo>
                  <a:lnTo>
                    <a:pt x="4239725" y="177729"/>
                  </a:lnTo>
                  <a:lnTo>
                    <a:pt x="4257755" y="139092"/>
                  </a:lnTo>
                  <a:lnTo>
                    <a:pt x="4291240" y="97880"/>
                  </a:lnTo>
                  <a:lnTo>
                    <a:pt x="4324725" y="97880"/>
                  </a:lnTo>
                  <a:lnTo>
                    <a:pt x="4350483" y="97880"/>
                  </a:lnTo>
                  <a:lnTo>
                    <a:pt x="4381393" y="82425"/>
                  </a:lnTo>
                  <a:lnTo>
                    <a:pt x="4401999" y="85001"/>
                  </a:lnTo>
                  <a:lnTo>
                    <a:pt x="4425181" y="105607"/>
                  </a:lnTo>
                  <a:lnTo>
                    <a:pt x="4438060" y="118486"/>
                  </a:lnTo>
                  <a:lnTo>
                    <a:pt x="4461242" y="141668"/>
                  </a:lnTo>
                  <a:lnTo>
                    <a:pt x="4484424" y="172577"/>
                  </a:lnTo>
                  <a:lnTo>
                    <a:pt x="4499878" y="195759"/>
                  </a:lnTo>
                  <a:lnTo>
                    <a:pt x="4535939" y="180305"/>
                  </a:lnTo>
                  <a:lnTo>
                    <a:pt x="4551394" y="141668"/>
                  </a:lnTo>
                  <a:lnTo>
                    <a:pt x="4582303" y="113334"/>
                  </a:lnTo>
                  <a:lnTo>
                    <a:pt x="4597758" y="108183"/>
                  </a:lnTo>
                  <a:lnTo>
                    <a:pt x="4613212" y="123637"/>
                  </a:lnTo>
                  <a:lnTo>
                    <a:pt x="4644122" y="133941"/>
                  </a:lnTo>
                  <a:lnTo>
                    <a:pt x="4664728" y="133941"/>
                  </a:lnTo>
                  <a:lnTo>
                    <a:pt x="4685334" y="113334"/>
                  </a:lnTo>
                  <a:lnTo>
                    <a:pt x="4693061" y="113334"/>
                  </a:lnTo>
                  <a:lnTo>
                    <a:pt x="4721395" y="123637"/>
                  </a:lnTo>
                  <a:lnTo>
                    <a:pt x="4765183" y="108183"/>
                  </a:lnTo>
                  <a:lnTo>
                    <a:pt x="4801244" y="54092"/>
                  </a:lnTo>
                  <a:lnTo>
                    <a:pt x="4839880" y="0"/>
                  </a:lnTo>
                  <a:cubicBezTo>
                    <a:pt x="4839022" y="102172"/>
                    <a:pt x="4838163" y="204345"/>
                    <a:pt x="4837305" y="306517"/>
                  </a:cubicBezTo>
                  <a:lnTo>
                    <a:pt x="0" y="303942"/>
                  </a:lnTo>
                  <a:close/>
                </a:path>
              </a:pathLst>
            </a:custGeom>
            <a:ln w="12700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5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6329" y="5257800"/>
            <a:ext cx="7439485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Vertical cross section through the low-level jet of the west-east component of the wind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Easterly winds (moving westward) are clearly evident (blue shading) in the figure upstream of the Apennines and the Alps, which indicates deflection of the flow and a barrier jet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Vertical Cross Section of Zonal Wind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29291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152400"/>
            <a:ext cx="3200400" cy="838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Conclusions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534400" cy="44957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My research helps reveal causes of echo training and flash flooding in the southern Alps</a:t>
            </a:r>
          </a:p>
          <a:p>
            <a:r>
              <a:rPr lang="en-US" sz="2400" dirty="0" smtClean="0"/>
              <a:t>Evidence of a Mediterranean low-level jet from the south converging with a barrier jet from the east is likely triggering thunderstorms</a:t>
            </a:r>
          </a:p>
          <a:p>
            <a:r>
              <a:rPr lang="en-US" sz="2400" dirty="0" smtClean="0"/>
              <a:t>The wind patterns are affected by a persistent local low pressure system in far northwestern Italy</a:t>
            </a:r>
            <a:endParaRPr lang="en-US" sz="2400" dirty="0"/>
          </a:p>
          <a:p>
            <a:r>
              <a:rPr lang="en-US" sz="2400" dirty="0" err="1" smtClean="0"/>
              <a:t>Downsloping</a:t>
            </a:r>
            <a:r>
              <a:rPr lang="en-US" sz="2400" dirty="0" smtClean="0"/>
              <a:t> </a:t>
            </a:r>
            <a:r>
              <a:rPr lang="en-US" sz="2400" dirty="0" smtClean="0"/>
              <a:t>is observed on the north </a:t>
            </a:r>
            <a:r>
              <a:rPr lang="en-US" sz="2400" dirty="0" smtClean="0"/>
              <a:t>of the </a:t>
            </a:r>
            <a:r>
              <a:rPr lang="en-US" sz="2400" dirty="0" smtClean="0"/>
              <a:t>Apennines, which </a:t>
            </a:r>
            <a:r>
              <a:rPr lang="en-US" sz="2400" dirty="0" smtClean="0"/>
              <a:t>dries the </a:t>
            </a:r>
            <a:r>
              <a:rPr lang="en-US" sz="2400" dirty="0" smtClean="0"/>
              <a:t>air and thus aids to deflect </a:t>
            </a:r>
            <a:r>
              <a:rPr lang="en-US" sz="2400" dirty="0" smtClean="0"/>
              <a:t>the </a:t>
            </a:r>
            <a:r>
              <a:rPr lang="en-US" sz="2400" dirty="0" smtClean="0"/>
              <a:t>flow </a:t>
            </a:r>
            <a:r>
              <a:rPr lang="en-US" sz="2400" dirty="0" smtClean="0"/>
              <a:t>into an Alpine barrier jet</a:t>
            </a:r>
            <a:endParaRPr lang="en-US" sz="2400" dirty="0"/>
          </a:p>
        </p:txBody>
      </p:sp>
      <p:pic>
        <p:nvPicPr>
          <p:cNvPr id="6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1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Acknowledgements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Luca </a:t>
            </a:r>
            <a:r>
              <a:rPr lang="en-US" sz="2800" dirty="0" err="1" smtClean="0"/>
              <a:t>Panziera</a:t>
            </a:r>
            <a:r>
              <a:rPr lang="en-US" sz="2800" dirty="0" smtClean="0"/>
              <a:t>, University of Bern (Switzerland)</a:t>
            </a:r>
          </a:p>
          <a:p>
            <a:r>
              <a:rPr lang="en-US" sz="2800" dirty="0" smtClean="0"/>
              <a:t>Marc Collins, ERAU-Prescott</a:t>
            </a:r>
          </a:p>
          <a:p>
            <a:r>
              <a:rPr lang="en-US" sz="2800" dirty="0" smtClean="0"/>
              <a:t>Austin </a:t>
            </a:r>
            <a:r>
              <a:rPr lang="en-US" sz="2800" dirty="0" err="1" smtClean="0"/>
              <a:t>Wardall</a:t>
            </a:r>
            <a:r>
              <a:rPr lang="en-US" sz="2800" dirty="0" smtClean="0"/>
              <a:t>, ERAU-Prescott</a:t>
            </a:r>
          </a:p>
          <a:p>
            <a:r>
              <a:rPr lang="en-US" sz="2800" dirty="0"/>
              <a:t>Gary Yale, ERAU-Prescott Space Grant</a:t>
            </a:r>
          </a:p>
          <a:p>
            <a:endParaRPr lang="en-US" sz="2800" dirty="0"/>
          </a:p>
        </p:txBody>
      </p:sp>
      <p:pic>
        <p:nvPicPr>
          <p:cNvPr id="4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246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819400"/>
            <a:ext cx="9143999" cy="1143000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80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sz="3600" dirty="0" smtClean="0"/>
              <a:t>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991600" cy="4114800"/>
          </a:xfrm>
        </p:spPr>
        <p:txBody>
          <a:bodyPr/>
          <a:lstStyle/>
          <a:p>
            <a:r>
              <a:rPr lang="en-US" sz="2400" dirty="0"/>
              <a:t>C</a:t>
            </a:r>
            <a:r>
              <a:rPr lang="en-US" sz="2400" dirty="0" smtClean="0"/>
              <a:t>limatological precipitation maxima in the Alps coincide with concavities in the terrain</a:t>
            </a:r>
          </a:p>
          <a:p>
            <a:r>
              <a:rPr lang="en-US" sz="2400" dirty="0" smtClean="0"/>
              <a:t>Gain further insight into why thunderstorms frequently initiate and move across the same area (known as convective echo training), leading to flash flooding</a:t>
            </a:r>
          </a:p>
          <a:p>
            <a:r>
              <a:rPr lang="en-US" sz="2400" dirty="0" smtClean="0"/>
              <a:t>Simulating 9 events using the Weather Research and Forecasting (WRF UEMS) Model </a:t>
            </a:r>
          </a:p>
          <a:p>
            <a:pPr marL="0" indent="0">
              <a:buNone/>
            </a:pPr>
            <a:endParaRPr lang="en-US" sz="2400" dirty="0" smtClean="0"/>
          </a:p>
          <a:p>
            <a:endParaRPr lang="en-US" dirty="0"/>
          </a:p>
        </p:txBody>
      </p:sp>
      <p:pic>
        <p:nvPicPr>
          <p:cNvPr id="4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70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92964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Climatological Precipitation in European Alps</a:t>
            </a:r>
            <a:endParaRPr lang="en-US" sz="3600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4150" y="762000"/>
            <a:ext cx="8775700" cy="4608513"/>
            <a:chOff x="179388" y="765175"/>
            <a:chExt cx="8775700" cy="4608513"/>
          </a:xfrm>
        </p:grpSpPr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479925" y="1031875"/>
              <a:ext cx="1841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765175"/>
              <a:ext cx="8775700" cy="4608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9" name="Group 12"/>
            <p:cNvGrpSpPr>
              <a:grpSpLocks/>
            </p:cNvGrpSpPr>
            <p:nvPr/>
          </p:nvGrpSpPr>
          <p:grpSpPr bwMode="auto">
            <a:xfrm>
              <a:off x="2053020" y="2646363"/>
              <a:ext cx="3024188" cy="1153886"/>
              <a:chOff x="1747" y="1751"/>
              <a:chExt cx="2177" cy="848"/>
            </a:xfrm>
          </p:grpSpPr>
          <p:sp>
            <p:nvSpPr>
              <p:cNvPr id="10" name="Rectangle 10"/>
              <p:cNvSpPr>
                <a:spLocks noChangeArrowheads="1"/>
              </p:cNvSpPr>
              <p:nvPr/>
            </p:nvSpPr>
            <p:spPr bwMode="auto">
              <a:xfrm>
                <a:off x="2472" y="1751"/>
                <a:ext cx="505" cy="522"/>
              </a:xfrm>
              <a:prstGeom prst="rect">
                <a:avLst/>
              </a:prstGeom>
              <a:noFill/>
              <a:ln w="793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de-CH" altLang="en-US"/>
              </a:p>
            </p:txBody>
          </p: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1747" y="2328"/>
                <a:ext cx="2177" cy="27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defRPr/>
                </a:pPr>
                <a:r>
                  <a:rPr lang="de-CH" b="1" dirty="0" smtClean="0">
                    <a:latin typeface="Arial" charset="0"/>
                  </a:rPr>
                  <a:t>Lago Maggiore region</a:t>
                </a: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5878513" y="6466610"/>
            <a:ext cx="3265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Taken from Frei and </a:t>
            </a:r>
            <a:r>
              <a:rPr lang="en-US" dirty="0" err="1" smtClean="0"/>
              <a:t>Schär</a:t>
            </a:r>
            <a:r>
              <a:rPr lang="en-US" dirty="0" smtClean="0"/>
              <a:t> (1998)</a:t>
            </a:r>
            <a:endParaRPr lang="en-US" dirty="0"/>
          </a:p>
        </p:txBody>
      </p:sp>
      <p:pic>
        <p:nvPicPr>
          <p:cNvPr id="12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62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Radar Showing Echo Training</a:t>
            </a:r>
            <a:endParaRPr lang="en-US" sz="3600" dirty="0"/>
          </a:p>
        </p:txBody>
      </p:sp>
      <p:pic>
        <p:nvPicPr>
          <p:cNvPr id="3" name="Picture 5" descr="ani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25709"/>
            <a:ext cx="7437120" cy="557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65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1" y="0"/>
            <a:ext cx="9135979" cy="6858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Conceptual Model of Echo Training and Flash Flooding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" y="762000"/>
            <a:ext cx="8305800" cy="4962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800" y="6480646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Taken from </a:t>
            </a:r>
            <a:r>
              <a:rPr lang="en-US" dirty="0" err="1" smtClean="0"/>
              <a:t>Panziera</a:t>
            </a:r>
            <a:r>
              <a:rPr lang="en-US" dirty="0" smtClean="0"/>
              <a:t> et al. (2015)</a:t>
            </a:r>
            <a:endParaRPr lang="en-US" dirty="0"/>
          </a:p>
        </p:txBody>
      </p:sp>
      <p:pic>
        <p:nvPicPr>
          <p:cNvPr id="5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Methodology</a:t>
            </a:r>
            <a:endParaRPr lang="en-US" sz="3600" dirty="0"/>
          </a:p>
        </p:txBody>
      </p:sp>
      <p:pic>
        <p:nvPicPr>
          <p:cNvPr id="3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219200"/>
            <a:ext cx="853440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Used the WRF UEMS to simulate 9 convective flash flood events previously studied by </a:t>
            </a:r>
            <a:r>
              <a:rPr lang="en-US" sz="2400" dirty="0" err="1" smtClean="0"/>
              <a:t>Panziera</a:t>
            </a:r>
            <a:r>
              <a:rPr lang="en-US" sz="2400" dirty="0" smtClean="0"/>
              <a:t> et al. (2015)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Model verification performed by comparing simulated precipitation to radar-estimated precipitation, and simulated </a:t>
            </a:r>
            <a:r>
              <a:rPr lang="en-US" sz="2400" dirty="0" smtClean="0"/>
              <a:t>vertical profiles to weather balloon observations from </a:t>
            </a:r>
            <a:r>
              <a:rPr lang="en-US" sz="2400" dirty="0" smtClean="0"/>
              <a:t>Milan, Italy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7 simulations showed agreement with observations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400" dirty="0" smtClean="0"/>
              <a:t>Temporal averaging of model output fields used to gain insight into the mean atmospheric characteristics when echo training occurred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31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42"/>
            <a:ext cx="7215391" cy="59298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 txBox="1">
            <a:spLocks/>
          </p:cNvSpPr>
          <p:nvPr/>
        </p:nvSpPr>
        <p:spPr>
          <a:xfrm rot="16200000">
            <a:off x="-2209801" y="2514601"/>
            <a:ext cx="5638802" cy="762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600" b="0" dirty="0" smtClean="0"/>
              <a:t>Observed Rainfall</a:t>
            </a:r>
            <a:endParaRPr lang="en-US" sz="3600" b="0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6459957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Taken from </a:t>
            </a:r>
            <a:r>
              <a:rPr lang="en-US" dirty="0" err="1" smtClean="0"/>
              <a:t>Panziera</a:t>
            </a:r>
            <a:r>
              <a:rPr lang="en-US" dirty="0" smtClean="0"/>
              <a:t> et al. (2015)</a:t>
            </a:r>
            <a:endParaRPr lang="en-US" dirty="0"/>
          </a:p>
        </p:txBody>
      </p:sp>
      <p:pic>
        <p:nvPicPr>
          <p:cNvPr id="5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19200" y="5945889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Elliptical precipitation maximum located over foothills of Alps above Lago Maggiore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060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camde\Desktop\School\Embry-Riddle\Senior Research\Data Analysis\ECMWF\alps_2.2km\C1_C9_Precip\final_precipitation_fig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902"/>
            <a:ext cx="7036807" cy="600262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6200000">
            <a:off x="-2352562" y="2428764"/>
            <a:ext cx="5715001" cy="857474"/>
          </a:xfrm>
        </p:spPr>
        <p:txBody>
          <a:bodyPr/>
          <a:lstStyle/>
          <a:p>
            <a:r>
              <a:rPr lang="en-US" sz="3600" dirty="0" smtClean="0"/>
              <a:t>Model Simulated Rainfall</a:t>
            </a:r>
            <a:endParaRPr lang="en-US" sz="3600" dirty="0"/>
          </a:p>
        </p:txBody>
      </p:sp>
      <p:pic>
        <p:nvPicPr>
          <p:cNvPr id="4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6035523"/>
            <a:ext cx="70368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Elliptical precipitation maximum observed in 7 of 9 simulations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35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camde\Desktop\School\Embry-Riddle\Senior Research\Data Analysis\ECMWF\alps_2.2km\C1-C9_minusC3andC9\MSLP_50Pa_interval_Cressman_times_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720413"/>
            <a:ext cx="7962671" cy="521208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camde\Desktop\School\Embry-Riddle\Senior Research\URI_Poster_and_Presentation\NAS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67400"/>
            <a:ext cx="1181062" cy="98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800" y="3810000"/>
            <a:ext cx="388620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295400" y="6035523"/>
            <a:ext cx="7581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Isobars at 0.5 </a:t>
            </a:r>
            <a:r>
              <a:rPr lang="en-US" sz="2000" dirty="0" err="1" smtClean="0"/>
              <a:t>hPa</a:t>
            </a:r>
            <a:r>
              <a:rPr lang="en-US" sz="2000" dirty="0" smtClean="0"/>
              <a:t> interval showing low over Piedmont region of Italy.  Winds rotate counterclockwise around the low.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52399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Mean Sea Level Pressure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272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642</TotalTime>
  <Words>512</Words>
  <Application>Microsoft Office PowerPoint</Application>
  <PresentationFormat>On-screen Show (4:3)</PresentationFormat>
  <Paragraphs>58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Background</vt:lpstr>
      <vt:lpstr>Climatological Precipitation in European Alps</vt:lpstr>
      <vt:lpstr>Radar Showing Echo Training</vt:lpstr>
      <vt:lpstr>Conceptual Model of Echo Training and Flash Flooding</vt:lpstr>
      <vt:lpstr>Methodology</vt:lpstr>
      <vt:lpstr>PowerPoint Presentation</vt:lpstr>
      <vt:lpstr>Model Simulated Rainfall</vt:lpstr>
      <vt:lpstr>PowerPoint Presentation</vt:lpstr>
      <vt:lpstr>0.5-km MSL wind vectors &amp; speed</vt:lpstr>
      <vt:lpstr>PowerPoint Presentation</vt:lpstr>
      <vt:lpstr>PowerPoint Presentation</vt:lpstr>
      <vt:lpstr>PowerPoint Presentation</vt:lpstr>
      <vt:lpstr>PowerPoint Presentation</vt:lpstr>
      <vt:lpstr>Conclusions</vt:lpstr>
      <vt:lpstr>Acknowledgements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Camden Plunkett</dc:creator>
  <cp:lastModifiedBy>Camden Plunkett</cp:lastModifiedBy>
  <cp:revision>24</cp:revision>
  <dcterms:created xsi:type="dcterms:W3CDTF">2017-03-31T02:03:54Z</dcterms:created>
  <dcterms:modified xsi:type="dcterms:W3CDTF">2017-04-08T06:05:19Z</dcterms:modified>
</cp:coreProperties>
</file>